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74" r:id="rId2"/>
  </p:sldMasterIdLst>
  <p:sldIdLst>
    <p:sldId id="256" r:id="rId3"/>
    <p:sldId id="259" r:id="rId4"/>
    <p:sldId id="260" r:id="rId5"/>
    <p:sldId id="262" r:id="rId6"/>
    <p:sldId id="263" r:id="rId7"/>
    <p:sldId id="257" r:id="rId8"/>
    <p:sldId id="264" r:id="rId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80" autoAdjust="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9BA6-33DD-40EB-B23E-6AF0AF7F6468}" type="datetimeFigureOut">
              <a:rPr lang="hu-HU" smtClean="0"/>
              <a:t>2025. 02. 06.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F5E1-B5AD-4FB5-83A3-29A900C280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0376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9BA6-33DD-40EB-B23E-6AF0AF7F6468}" type="datetimeFigureOut">
              <a:rPr lang="hu-HU" smtClean="0"/>
              <a:t>2025. 02. 06.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F5E1-B5AD-4FB5-83A3-29A900C280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0238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9BA6-33DD-40EB-B23E-6AF0AF7F6468}" type="datetimeFigureOut">
              <a:rPr lang="hu-HU" smtClean="0"/>
              <a:t>2025. 02. 06.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F5E1-B5AD-4FB5-83A3-29A900C280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30432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9BA6-33DD-40EB-B23E-6AF0AF7F6468}" type="datetimeFigureOut">
              <a:rPr lang="hu-HU" smtClean="0"/>
              <a:t>2025. 02. 06.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F5E1-B5AD-4FB5-83A3-29A900C280F6}" type="slidenum">
              <a:rPr lang="hu-HU" smtClean="0"/>
              <a:t>‹#›</a:t>
            </a:fld>
            <a:endParaRPr lang="hu-HU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2571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9BA6-33DD-40EB-B23E-6AF0AF7F6468}" type="datetimeFigureOut">
              <a:rPr lang="hu-HU" smtClean="0"/>
              <a:t>2025. 02. 06.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F5E1-B5AD-4FB5-83A3-29A900C280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0389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9BA6-33DD-40EB-B23E-6AF0AF7F6468}" type="datetimeFigureOut">
              <a:rPr lang="hu-HU" smtClean="0"/>
              <a:t>2025. 02. 06.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F5E1-B5AD-4FB5-83A3-29A900C280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65691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9BA6-33DD-40EB-B23E-6AF0AF7F6468}" type="datetimeFigureOut">
              <a:rPr lang="hu-HU" smtClean="0"/>
              <a:t>2025. 02. 06.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F5E1-B5AD-4FB5-83A3-29A900C280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67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9BA6-33DD-40EB-B23E-6AF0AF7F6468}" type="datetimeFigureOut">
              <a:rPr lang="hu-HU" smtClean="0"/>
              <a:t>2025. 02. 06.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F5E1-B5AD-4FB5-83A3-29A900C280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04732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9BA6-33DD-40EB-B23E-6AF0AF7F6468}" type="datetimeFigureOut">
              <a:rPr lang="hu-HU" smtClean="0"/>
              <a:t>2025. 02. 06.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F5E1-B5AD-4FB5-83A3-29A900C280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5671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9BA6-33DD-40EB-B23E-6AF0AF7F6468}" type="datetimeFigureOut">
              <a:rPr lang="hu-HU" smtClean="0"/>
              <a:t>2025. 02. 06.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F5E1-B5AD-4FB5-83A3-29A900C280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717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9BA6-33DD-40EB-B23E-6AF0AF7F6468}" type="datetimeFigureOut">
              <a:rPr lang="hu-HU" smtClean="0"/>
              <a:t>2025. 02. 06.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F5E1-B5AD-4FB5-83A3-29A900C280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5884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9BA6-33DD-40EB-B23E-6AF0AF7F6468}" type="datetimeFigureOut">
              <a:rPr lang="hu-HU" smtClean="0"/>
              <a:t>2025. 02. 06.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F5E1-B5AD-4FB5-83A3-29A900C280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4800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9BA6-33DD-40EB-B23E-6AF0AF7F6468}" type="datetimeFigureOut">
              <a:rPr lang="hu-HU" smtClean="0"/>
              <a:t>2025. 02. 06.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F5E1-B5AD-4FB5-83A3-29A900C280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69868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9BA6-33DD-40EB-B23E-6AF0AF7F6468}" type="datetimeFigureOut">
              <a:rPr lang="hu-HU" smtClean="0"/>
              <a:t>2025. 02. 06.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F5E1-B5AD-4FB5-83A3-29A900C280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840549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9BA6-33DD-40EB-B23E-6AF0AF7F6468}" type="datetimeFigureOut">
              <a:rPr lang="hu-HU" smtClean="0"/>
              <a:t>2025. 02. 06.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F5E1-B5AD-4FB5-83A3-29A900C280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52631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9BA6-33DD-40EB-B23E-6AF0AF7F6468}" type="datetimeFigureOut">
              <a:rPr lang="hu-HU" smtClean="0"/>
              <a:t>2025. 02. 06.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F5E1-B5AD-4FB5-83A3-29A900C280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92778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9BA6-33DD-40EB-B23E-6AF0AF7F6468}" type="datetimeFigureOut">
              <a:rPr lang="hu-HU" smtClean="0"/>
              <a:t>2025. 02. 06.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F5E1-B5AD-4FB5-83A3-29A900C280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47775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9BA6-33DD-40EB-B23E-6AF0AF7F6468}" type="datetimeFigureOut">
              <a:rPr lang="hu-HU" smtClean="0"/>
              <a:t>2025. 02. 06.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F5E1-B5AD-4FB5-83A3-29A900C280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14459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9BA6-33DD-40EB-B23E-6AF0AF7F6468}" type="datetimeFigureOut">
              <a:rPr lang="hu-HU" smtClean="0"/>
              <a:t>2025. 02. 06.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F5E1-B5AD-4FB5-83A3-29A900C280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23964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9BA6-33DD-40EB-B23E-6AF0AF7F6468}" type="datetimeFigureOut">
              <a:rPr lang="hu-HU" smtClean="0"/>
              <a:t>2025. 02. 06.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F5E1-B5AD-4FB5-83A3-29A900C280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65744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9BA6-33DD-40EB-B23E-6AF0AF7F6468}" type="datetimeFigureOut">
              <a:rPr lang="hu-HU" smtClean="0"/>
              <a:t>2025. 02. 06.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F5E1-B5AD-4FB5-83A3-29A900C280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26574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9BA6-33DD-40EB-B23E-6AF0AF7F6468}" type="datetimeFigureOut">
              <a:rPr lang="hu-HU" smtClean="0"/>
              <a:t>2025. 02. 06.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F5E1-B5AD-4FB5-83A3-29A900C280F6}" type="slidenum">
              <a:rPr lang="hu-HU" smtClean="0"/>
              <a:t>‹#›</a:t>
            </a:fld>
            <a:endParaRPr lang="hu-H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3558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9BA6-33DD-40EB-B23E-6AF0AF7F6468}" type="datetimeFigureOut">
              <a:rPr lang="hu-HU" smtClean="0"/>
              <a:t>2025. 02. 06.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F5E1-B5AD-4FB5-83A3-29A900C280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095301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9BA6-33DD-40EB-B23E-6AF0AF7F6468}" type="datetimeFigureOut">
              <a:rPr lang="hu-HU" smtClean="0"/>
              <a:t>2025. 02. 06.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F5E1-B5AD-4FB5-83A3-29A900C280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158448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9BA6-33DD-40EB-B23E-6AF0AF7F6468}" type="datetimeFigureOut">
              <a:rPr lang="hu-HU" smtClean="0"/>
              <a:t>2025. 02. 06.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F5E1-B5AD-4FB5-83A3-29A900C280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73529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9BA6-33DD-40EB-B23E-6AF0AF7F6468}" type="datetimeFigureOut">
              <a:rPr lang="hu-HU" smtClean="0"/>
              <a:t>2025. 02. 06.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F5E1-B5AD-4FB5-83A3-29A900C280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7115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9BA6-33DD-40EB-B23E-6AF0AF7F6468}" type="datetimeFigureOut">
              <a:rPr lang="hu-HU" smtClean="0"/>
              <a:t>2025. 02. 06.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F5E1-B5AD-4FB5-83A3-29A900C280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98235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9BA6-33DD-40EB-B23E-6AF0AF7F6468}" type="datetimeFigureOut">
              <a:rPr lang="hu-HU" smtClean="0"/>
              <a:t>2025. 02. 06.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F5E1-B5AD-4FB5-83A3-29A900C280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19206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9BA6-33DD-40EB-B23E-6AF0AF7F6468}" type="datetimeFigureOut">
              <a:rPr lang="hu-HU" smtClean="0"/>
              <a:t>2025. 02. 06.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F5E1-B5AD-4FB5-83A3-29A900C280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84735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9BA6-33DD-40EB-B23E-6AF0AF7F6468}" type="datetimeFigureOut">
              <a:rPr lang="hu-HU" smtClean="0"/>
              <a:t>2025. 02. 06.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F5E1-B5AD-4FB5-83A3-29A900C280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4438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9BA6-33DD-40EB-B23E-6AF0AF7F6468}" type="datetimeFigureOut">
              <a:rPr lang="hu-HU" smtClean="0"/>
              <a:t>2025. 02. 06.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F5E1-B5AD-4FB5-83A3-29A900C280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59111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9BA6-33DD-40EB-B23E-6AF0AF7F6468}" type="datetimeFigureOut">
              <a:rPr lang="hu-HU" smtClean="0"/>
              <a:t>2025. 02. 06.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F5E1-B5AD-4FB5-83A3-29A900C280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0726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9BA6-33DD-40EB-B23E-6AF0AF7F6468}" type="datetimeFigureOut">
              <a:rPr lang="hu-HU" smtClean="0"/>
              <a:t>2025. 02. 06.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F5E1-B5AD-4FB5-83A3-29A900C280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5256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9BA6-33DD-40EB-B23E-6AF0AF7F6468}" type="datetimeFigureOut">
              <a:rPr lang="hu-HU" smtClean="0"/>
              <a:t>2025. 02. 06.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F5E1-B5AD-4FB5-83A3-29A900C280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09400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39BA6-33DD-40EB-B23E-6AF0AF7F6468}" type="datetimeFigureOut">
              <a:rPr lang="hu-HU" smtClean="0"/>
              <a:t>2025. 02. 06.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3F5E1-B5AD-4FB5-83A3-29A900C280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41465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7239BA6-33DD-40EB-B23E-6AF0AF7F6468}" type="datetimeFigureOut">
              <a:rPr lang="hu-HU" smtClean="0"/>
              <a:t>2025. 02. 06.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953F5E1-B5AD-4FB5-83A3-29A900C280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216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ch.pinterest.com/pin/248049891971667386/" TargetMode="External"/><Relationship Id="rId3" Type="http://schemas.openxmlformats.org/officeDocument/2006/relationships/hyperlink" Target="https://www.octogon.hu/epiteszet/uj-diszvilagitast-kapott-a-gombkilato/var%C3%A1zslat-8601952/" TargetMode="External"/><Relationship Id="rId7" Type="http://schemas.openxmlformats.org/officeDocument/2006/relationships/hyperlink" Target="https://www.idokep.hu/keptar/tag/este/kep/121276/" TargetMode="External"/><Relationship Id="rId2" Type="http://schemas.openxmlformats.org/officeDocument/2006/relationships/hyperlink" Target="https://pixabay.com/hu/illustrations/ai-gener%C3%A1lt-var%C3%A1zsl%C3%B3-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hovamenjunk.hu/latnivalok/balatonboglari-gombkilato/" TargetMode="External"/><Relationship Id="rId5" Type="http://schemas.openxmlformats.org/officeDocument/2006/relationships/hyperlink" Target="https://toretro.blog.hu/2018/04/20/akkor_hogyan_is_kerult_balatonboglarra_a_gombkilat" TargetMode="External"/><Relationship Id="rId4" Type="http://schemas.openxmlformats.org/officeDocument/2006/relationships/hyperlink" Target="https://www.balatonboglar.hu/turizmus/goembkilato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8799" y="1726310"/>
            <a:ext cx="5801168" cy="5108221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824343" y="-85923"/>
            <a:ext cx="8101264" cy="1935747"/>
          </a:xfrm>
        </p:spPr>
        <p:txBody>
          <a:bodyPr>
            <a:normAutofit fontScale="90000"/>
          </a:bodyPr>
          <a:lstStyle/>
          <a:p>
            <a:r>
              <a:rPr lang="hu-HU" dirty="0" smtClean="0">
                <a:solidFill>
                  <a:schemeClr val="tx1">
                    <a:lumMod val="95000"/>
                  </a:schemeClr>
                </a:solidFill>
              </a:rPr>
              <a:t>Titkok, amiket eddig nem tudtál a Gömbkilátóról…</a:t>
            </a:r>
            <a:endParaRPr lang="hu-HU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66" y="1749778"/>
            <a:ext cx="4812633" cy="5061284"/>
          </a:xfrm>
          <a:prstGeom prst="rect">
            <a:avLst/>
          </a:prstGeom>
        </p:spPr>
      </p:pic>
      <p:cxnSp>
        <p:nvCxnSpPr>
          <p:cNvPr id="7" name="Egyenes összekötő 6"/>
          <p:cNvCxnSpPr/>
          <p:nvPr/>
        </p:nvCxnSpPr>
        <p:spPr>
          <a:xfrm>
            <a:off x="12192000" y="-134050"/>
            <a:ext cx="0" cy="962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>
            <a:off x="12375958" y="23801"/>
            <a:ext cx="0" cy="962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8988" y="325162"/>
            <a:ext cx="2809875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258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28337" y="288757"/>
            <a:ext cx="5620960" cy="5727031"/>
          </a:xfrm>
          <a:prstGeom prst="rect">
            <a:avLst/>
          </a:prstGeom>
        </p:spPr>
      </p:pic>
      <p:sp>
        <p:nvSpPr>
          <p:cNvPr id="4" name="Tartalom helye 3"/>
          <p:cNvSpPr>
            <a:spLocks noGrp="1"/>
          </p:cNvSpPr>
          <p:nvPr>
            <p:ph sz="quarter" idx="14"/>
          </p:nvPr>
        </p:nvSpPr>
        <p:spPr>
          <a:xfrm>
            <a:off x="6035039" y="-2"/>
            <a:ext cx="6156961" cy="630454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hu-HU" sz="3200" dirty="0" smtClean="0"/>
          </a:p>
          <a:p>
            <a:pPr marL="0" indent="0">
              <a:buNone/>
            </a:pPr>
            <a:r>
              <a:rPr lang="hu-HU" sz="3300" dirty="0" smtClean="0"/>
              <a:t>A </a:t>
            </a:r>
            <a:r>
              <a:rPr lang="hu-HU" sz="3300" dirty="0"/>
              <a:t>vulkanikus eredetű Várdomb csúcsán, 165 méteres magasságban áll </a:t>
            </a:r>
            <a:r>
              <a:rPr lang="hu-HU" sz="3300" dirty="0" smtClean="0"/>
              <a:t>Balatonboglár </a:t>
            </a:r>
            <a:r>
              <a:rPr lang="hu-HU" sz="3300" dirty="0"/>
              <a:t>legismertebb </a:t>
            </a:r>
            <a:r>
              <a:rPr lang="hu-HU" sz="3300" dirty="0" smtClean="0"/>
              <a:t>jelképe </a:t>
            </a:r>
            <a:r>
              <a:rPr lang="hu-HU" sz="3300" dirty="0"/>
              <a:t>a Gömbkilátó. </a:t>
            </a:r>
            <a:endParaRPr lang="hu-HU" sz="3300" dirty="0" smtClean="0"/>
          </a:p>
          <a:p>
            <a:pPr marL="0" indent="0">
              <a:buNone/>
            </a:pPr>
            <a:r>
              <a:rPr lang="hu-HU" sz="3300" dirty="0" smtClean="0"/>
              <a:t>Eredetileg </a:t>
            </a:r>
            <a:r>
              <a:rPr lang="hu-HU" sz="3300" dirty="0"/>
              <a:t>a magyar alumíniumipar jelképeként mutatták be a Budapesti Nemzetközi Vásáron </a:t>
            </a:r>
            <a:r>
              <a:rPr lang="hu-HU" sz="3300" dirty="0" smtClean="0"/>
              <a:t> </a:t>
            </a:r>
            <a:r>
              <a:rPr lang="hu-HU" sz="3300" dirty="0"/>
              <a:t>a „Magyar </a:t>
            </a:r>
            <a:r>
              <a:rPr lang="hu-HU" sz="3300" dirty="0" err="1"/>
              <a:t>Atomium</a:t>
            </a:r>
            <a:r>
              <a:rPr lang="hu-HU" sz="3300" dirty="0"/>
              <a:t>’’-</a:t>
            </a:r>
            <a:r>
              <a:rPr lang="hu-HU" sz="3300" dirty="0" err="1"/>
              <a:t>ot</a:t>
            </a:r>
            <a:r>
              <a:rPr lang="hu-HU" sz="3300" dirty="0"/>
              <a:t>, amely az 1958-as brüsszeli világkiállítás híres jelképének ihletésében épült Kádár István mérnök tervei alapján. </a:t>
            </a:r>
          </a:p>
        </p:txBody>
      </p:sp>
    </p:spTree>
    <p:extLst>
      <p:ext uri="{BB962C8B-B14F-4D97-AF65-F5344CB8AC3E}">
        <p14:creationId xmlns:p14="http://schemas.microsoft.com/office/powerpoint/2010/main" val="360665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689317" y="576775"/>
            <a:ext cx="5078438" cy="6176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800" dirty="0" smtClean="0"/>
              <a:t> A </a:t>
            </a:r>
            <a:r>
              <a:rPr lang="hu-HU" sz="2800" dirty="0" smtClean="0"/>
              <a:t>gömb alakú, 15 méter átmérőjű szerkezetét </a:t>
            </a:r>
            <a:r>
              <a:rPr lang="hu-HU" sz="2800" dirty="0" smtClean="0"/>
              <a:t>240 </a:t>
            </a:r>
            <a:r>
              <a:rPr lang="hu-HU" sz="2800" dirty="0" smtClean="0"/>
              <a:t>háromszöglemez </a:t>
            </a:r>
            <a:r>
              <a:rPr lang="hu-HU" sz="2800" dirty="0" smtClean="0"/>
              <a:t>alkotta</a:t>
            </a:r>
            <a:r>
              <a:rPr lang="hu-HU" sz="2800" dirty="0" smtClean="0"/>
              <a:t>. </a:t>
            </a:r>
            <a:endParaRPr lang="hu-HU" sz="2800" dirty="0" smtClean="0"/>
          </a:p>
          <a:p>
            <a:pPr marL="0" indent="0">
              <a:buNone/>
            </a:pPr>
            <a:r>
              <a:rPr lang="hu-HU" sz="2800" dirty="0" smtClean="0"/>
              <a:t>A hatvanas </a:t>
            </a:r>
            <a:r>
              <a:rPr lang="hu-HU" sz="2800" dirty="0" smtClean="0"/>
              <a:t>évek végén a </a:t>
            </a:r>
            <a:r>
              <a:rPr lang="hu-HU" sz="2800" dirty="0" smtClean="0"/>
              <a:t>borításától </a:t>
            </a:r>
            <a:r>
              <a:rPr lang="hu-HU" sz="2800" dirty="0" smtClean="0"/>
              <a:t>megfosztva, Szabó Kálmán tanácselnöknek köszönhetően </a:t>
            </a:r>
            <a:r>
              <a:rPr lang="hu-HU" sz="2800" dirty="0" smtClean="0"/>
              <a:t>Került Balatonboglárra.</a:t>
            </a:r>
          </a:p>
          <a:p>
            <a:pPr marL="0" indent="0">
              <a:buNone/>
            </a:pPr>
            <a:r>
              <a:rPr lang="hu-HU" sz="2800" dirty="0" smtClean="0"/>
              <a:t>Végül</a:t>
            </a:r>
            <a:r>
              <a:rPr lang="hu-HU" sz="2800" dirty="0" smtClean="0"/>
              <a:t> </a:t>
            </a:r>
            <a:r>
              <a:rPr lang="hu-HU" sz="2800" dirty="0" smtClean="0"/>
              <a:t>a Xantus János Gömbkilátó nevet kapta.</a:t>
            </a:r>
            <a:endParaRPr lang="hu-HU" sz="2800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767755" y="1026941"/>
            <a:ext cx="5884676" cy="49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97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6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54379" y="1026941"/>
            <a:ext cx="5883204" cy="4389121"/>
          </a:xfrm>
          <a:prstGeom prst="rect">
            <a:avLst/>
          </a:prstGeom>
        </p:spPr>
      </p:pic>
      <p:sp>
        <p:nvSpPr>
          <p:cNvPr id="4" name="Tartalom helye 3"/>
          <p:cNvSpPr>
            <a:spLocks noGrp="1"/>
          </p:cNvSpPr>
          <p:nvPr>
            <p:ph sz="quarter" idx="14"/>
          </p:nvPr>
        </p:nvSpPr>
        <p:spPr>
          <a:xfrm>
            <a:off x="6457070" y="140678"/>
            <a:ext cx="5734929" cy="671732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r>
              <a:rPr lang="hu-HU" sz="3000" dirty="0" smtClean="0"/>
              <a:t>Eredetileg </a:t>
            </a:r>
            <a:r>
              <a:rPr lang="hu-HU" sz="3000" dirty="0" smtClean="0"/>
              <a:t>belső üvegburkolattal tervezték fölállítani, amelyben egy </a:t>
            </a:r>
            <a:r>
              <a:rPr lang="hu-HU" sz="3000" dirty="0" smtClean="0"/>
              <a:t>presszó működött volna; </a:t>
            </a:r>
            <a:r>
              <a:rPr lang="hu-HU" sz="3000" dirty="0" smtClean="0"/>
              <a:t>de a természeti erők ezt nem engedték</a:t>
            </a:r>
            <a:r>
              <a:rPr lang="hu-HU" sz="3000" dirty="0" smtClean="0"/>
              <a:t>.</a:t>
            </a:r>
          </a:p>
          <a:p>
            <a:pPr marL="0" indent="0">
              <a:buNone/>
            </a:pPr>
            <a:r>
              <a:rPr lang="hu-HU" sz="3000" dirty="0" smtClean="0"/>
              <a:t> </a:t>
            </a:r>
            <a:r>
              <a:rPr lang="hu-HU" sz="3000" dirty="0" smtClean="0"/>
              <a:t>A gömböt Zics László építész javaslatára díszkivilágítással látták el, ami még az északi partról is könnyen </a:t>
            </a:r>
            <a:r>
              <a:rPr lang="hu-HU" sz="3000" dirty="0" smtClean="0"/>
              <a:t>észrevehető</a:t>
            </a:r>
            <a:r>
              <a:rPr lang="hu-HU" sz="3000" dirty="0" smtClean="0"/>
              <a:t>. </a:t>
            </a:r>
          </a:p>
          <a:p>
            <a:pPr marL="0" indent="0">
              <a:buNone/>
            </a:pPr>
            <a:r>
              <a:rPr lang="hu-HU" sz="3000" dirty="0" smtClean="0"/>
              <a:t>Az </a:t>
            </a:r>
            <a:r>
              <a:rPr lang="hu-HU" sz="3000" dirty="0" smtClean="0"/>
              <a:t>1980-as években átesett már egy </a:t>
            </a:r>
            <a:r>
              <a:rPr lang="hu-HU" sz="3000" dirty="0" smtClean="0"/>
              <a:t>felújításon, </a:t>
            </a:r>
            <a:r>
              <a:rPr lang="hu-HU" sz="3000" dirty="0" smtClean="0"/>
              <a:t>majd 2012 nyarától egy ismételt felújítást követően </a:t>
            </a:r>
            <a:r>
              <a:rPr lang="hu-HU" sz="3000" dirty="0" smtClean="0"/>
              <a:t>vált újra </a:t>
            </a:r>
            <a:r>
              <a:rPr lang="hu-HU" sz="3000" dirty="0" smtClean="0"/>
              <a:t>látogathatóvá. </a:t>
            </a:r>
            <a:endParaRPr lang="hu-HU" sz="3000" dirty="0"/>
          </a:p>
        </p:txBody>
      </p:sp>
    </p:spTree>
    <p:extLst>
      <p:ext uri="{BB962C8B-B14F-4D97-AF65-F5344CB8AC3E}">
        <p14:creationId xmlns:p14="http://schemas.microsoft.com/office/powerpoint/2010/main" val="366512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35" b="91964" l="7500" r="94375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08306" y="457200"/>
            <a:ext cx="4572000" cy="6400800"/>
          </a:xfrm>
          <a:prstGeom prst="rect">
            <a:avLst/>
          </a:prstGeom>
        </p:spPr>
      </p:pic>
      <p:sp>
        <p:nvSpPr>
          <p:cNvPr id="4" name="Tartalom helye 3"/>
          <p:cNvSpPr>
            <a:spLocks noGrp="1"/>
          </p:cNvSpPr>
          <p:nvPr>
            <p:ph sz="quarter" idx="14"/>
          </p:nvPr>
        </p:nvSpPr>
        <p:spPr>
          <a:xfrm>
            <a:off x="5521184" y="112542"/>
            <a:ext cx="6172200" cy="6745458"/>
          </a:xfrm>
        </p:spPr>
        <p:txBody>
          <a:bodyPr>
            <a:noAutofit/>
          </a:bodyPr>
          <a:lstStyle/>
          <a:p>
            <a:r>
              <a:rPr lang="hu-HU" sz="3200" b="1" dirty="0" smtClean="0"/>
              <a:t>Tudtad</a:t>
            </a:r>
            <a:r>
              <a:rPr lang="hu-HU" sz="3200" b="1" dirty="0" smtClean="0"/>
              <a:t>?</a:t>
            </a:r>
            <a:endParaRPr lang="hu-HU" sz="2400" dirty="0" smtClean="0"/>
          </a:p>
          <a:p>
            <a:r>
              <a:rPr lang="hu-HU" sz="2400" dirty="0" smtClean="0"/>
              <a:t>A Gömbkilátó erős szélben akár több métert is lenghet, de a rugalmas szerkezet elnyeli a szél által keltett mozgási energiát, így nem kell attól tartani, hogy egyszer csak legurul a dombról…</a:t>
            </a:r>
          </a:p>
          <a:p>
            <a:r>
              <a:rPr lang="hu-HU" sz="2400" dirty="0" smtClean="0"/>
              <a:t>Megkapta az Örökségünk Somogyország Kincse címet.</a:t>
            </a:r>
          </a:p>
          <a:p>
            <a:r>
              <a:rPr lang="hu-HU" sz="2400" dirty="0" smtClean="0"/>
              <a:t>2014-ben bekerült Somogy Vármegyei értéktárba. </a:t>
            </a:r>
            <a:endParaRPr lang="hu-HU" sz="2400" dirty="0" smtClean="0"/>
          </a:p>
          <a:p>
            <a:r>
              <a:rPr lang="hu-HU" sz="2400" dirty="0" smtClean="0"/>
              <a:t>Sok mendemonda kering róla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29518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7692"/>
            <a:ext cx="10515600" cy="1325563"/>
          </a:xfrm>
        </p:spPr>
        <p:txBody>
          <a:bodyPr/>
          <a:lstStyle/>
          <a:p>
            <a:r>
              <a:rPr lang="hu-HU" b="1" dirty="0" smtClean="0"/>
              <a:t>hivatkozások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838200" y="1333255"/>
            <a:ext cx="10515600" cy="4351338"/>
          </a:xfrm>
        </p:spPr>
        <p:txBody>
          <a:bodyPr>
            <a:normAutofit/>
          </a:bodyPr>
          <a:lstStyle/>
          <a:p>
            <a:r>
              <a:rPr lang="hu-HU" dirty="0">
                <a:hlinkClick r:id="rId2"/>
              </a:rPr>
              <a:t>https://</a:t>
            </a:r>
            <a:r>
              <a:rPr lang="hu-HU" dirty="0" smtClean="0">
                <a:hlinkClick r:id="rId2"/>
              </a:rPr>
              <a:t>pixabay.com/hu/illustrations/ai-gener%C3%A1lt-var%C3%A1zsl%C3%B3-</a:t>
            </a:r>
            <a:r>
              <a:rPr lang="hu-HU" dirty="0" smtClean="0"/>
              <a:t> </a:t>
            </a:r>
          </a:p>
          <a:p>
            <a:r>
              <a:rPr lang="hu-HU" dirty="0" smtClean="0">
                <a:hlinkClick r:id="rId3"/>
              </a:rPr>
              <a:t>https</a:t>
            </a:r>
            <a:r>
              <a:rPr lang="hu-HU" dirty="0">
                <a:hlinkClick r:id="rId3"/>
              </a:rPr>
              <a:t>://</a:t>
            </a:r>
            <a:r>
              <a:rPr lang="hu-HU" dirty="0">
                <a:hlinkClick r:id="rId3"/>
              </a:rPr>
              <a:t>www.octogon.hu/epiteszet/uj-diszvilagitast-kapott-a-gombkilato/var%C3%A1zslat-8601952</a:t>
            </a:r>
            <a:r>
              <a:rPr lang="hu-HU" dirty="0" smtClean="0">
                <a:hlinkClick r:id="rId3"/>
              </a:rPr>
              <a:t>/</a:t>
            </a:r>
            <a:endParaRPr lang="hu-HU" dirty="0"/>
          </a:p>
          <a:p>
            <a:r>
              <a:rPr lang="hu-HU" dirty="0">
                <a:hlinkClick r:id="rId4"/>
              </a:rPr>
              <a:t>https://</a:t>
            </a:r>
            <a:r>
              <a:rPr lang="hu-HU" dirty="0" smtClean="0">
                <a:hlinkClick r:id="rId4"/>
              </a:rPr>
              <a:t>www.balatonboglar.hu/turizmus/goembkilato</a:t>
            </a:r>
            <a:endParaRPr lang="hu-HU" dirty="0"/>
          </a:p>
          <a:p>
            <a:r>
              <a:rPr lang="hu-HU" dirty="0">
                <a:hlinkClick r:id="rId5"/>
              </a:rPr>
              <a:t>https://</a:t>
            </a:r>
            <a:r>
              <a:rPr lang="hu-HU" dirty="0" smtClean="0">
                <a:hlinkClick r:id="rId5"/>
              </a:rPr>
              <a:t>toretro.blog.hu/2018/04/20/akkor_hogyan_is_kerult_balatonboglarra_a_gombkilat</a:t>
            </a:r>
            <a:endParaRPr lang="hu-HU" dirty="0" smtClean="0"/>
          </a:p>
          <a:p>
            <a:r>
              <a:rPr lang="hu-HU" dirty="0">
                <a:hlinkClick r:id="rId6"/>
              </a:rPr>
              <a:t>https://hovamenjunk.hu/latnivalok/balatonboglari-gombkilato/</a:t>
            </a:r>
            <a:endParaRPr lang="hu-HU" dirty="0"/>
          </a:p>
          <a:p>
            <a:r>
              <a:rPr lang="hu-HU" dirty="0">
                <a:hlinkClick r:id="rId7"/>
              </a:rPr>
              <a:t>https://www.idokep.hu/keptar/tag/este/kep/121276/</a:t>
            </a:r>
            <a:endParaRPr lang="hu-HU" dirty="0"/>
          </a:p>
          <a:p>
            <a:r>
              <a:rPr lang="hu-HU" dirty="0">
                <a:hlinkClick r:id="rId8"/>
              </a:rPr>
              <a:t>https://ch.pinterest.com/pin/248049891971667386/</a:t>
            </a: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8569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941909" y="1945062"/>
            <a:ext cx="10363826" cy="34241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3200" dirty="0" smtClean="0"/>
              <a:t>Készítették: </a:t>
            </a:r>
            <a:r>
              <a:rPr lang="hu-HU" sz="3200" b="1" dirty="0" smtClean="0"/>
              <a:t>Az aranyos értékőrök</a:t>
            </a:r>
          </a:p>
          <a:p>
            <a:pPr marL="0" indent="0" algn="ctr">
              <a:buNone/>
            </a:pPr>
            <a:r>
              <a:rPr lang="hu-HU" sz="3200" dirty="0" smtClean="0"/>
              <a:t>Csurgói Eötvös József Általános Iskola Arany János Általános Iskolája </a:t>
            </a:r>
          </a:p>
          <a:p>
            <a:pPr marL="0" indent="0" algn="ctr">
              <a:buNone/>
            </a:pPr>
            <a:r>
              <a:rPr lang="hu-HU" sz="3200" dirty="0" smtClean="0"/>
              <a:t>Somogyudvarhely</a:t>
            </a:r>
          </a:p>
          <a:p>
            <a:pPr marL="0" indent="0" algn="ctr">
              <a:buNone/>
            </a:pPr>
            <a:r>
              <a:rPr lang="hu-HU" sz="3200" dirty="0" smtClean="0"/>
              <a:t>2025.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215897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Cseppecske">
  <a:themeElements>
    <a:clrScheme name="Cseppecske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Cseppecske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seppecske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</TotalTime>
  <Words>250</Words>
  <Application>Microsoft Office PowerPoint</Application>
  <PresentationFormat>Szélesvásznú</PresentationFormat>
  <Paragraphs>28</Paragraphs>
  <Slides>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2</vt:i4>
      </vt:variant>
      <vt:variant>
        <vt:lpstr>Diacímek</vt:lpstr>
      </vt:variant>
      <vt:variant>
        <vt:i4>7</vt:i4>
      </vt:variant>
    </vt:vector>
  </HeadingPairs>
  <TitlesOfParts>
    <vt:vector size="13" baseType="lpstr">
      <vt:lpstr>Arial</vt:lpstr>
      <vt:lpstr>Bookman Old Style</vt:lpstr>
      <vt:lpstr>Rockwell</vt:lpstr>
      <vt:lpstr>Tw Cen MT</vt:lpstr>
      <vt:lpstr>Damask</vt:lpstr>
      <vt:lpstr>Cseppecske</vt:lpstr>
      <vt:lpstr>Titkok, amiket eddig nem tudtál a Gömbkilátóról…</vt:lpstr>
      <vt:lpstr>PowerPoint-bemutató</vt:lpstr>
      <vt:lpstr>PowerPoint-bemutató</vt:lpstr>
      <vt:lpstr>PowerPoint-bemutató</vt:lpstr>
      <vt:lpstr>PowerPoint-bemutató</vt:lpstr>
      <vt:lpstr>hivatkozások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Titkok, amiket eddig nem tudtál a Gömbkilátóról</dc:title>
  <dc:creator>Arany János</dc:creator>
  <cp:lastModifiedBy>Arany János</cp:lastModifiedBy>
  <cp:revision>32</cp:revision>
  <dcterms:created xsi:type="dcterms:W3CDTF">2025-01-27T12:17:28Z</dcterms:created>
  <dcterms:modified xsi:type="dcterms:W3CDTF">2025-02-06T12:05:30Z</dcterms:modified>
</cp:coreProperties>
</file>